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Cabin Sketch"/>
      <p:regular r:id="rId15"/>
      <p:bold r:id="rId16"/>
    </p:embeddedFont>
    <p:embeddedFont>
      <p:font typeface="Bubbler One"/>
      <p:regular r:id="rId17"/>
    </p:embeddedFont>
    <p:embeddedFont>
      <p:font typeface="Montserrat"/>
      <p:regular r:id="rId18"/>
      <p:bold r:id="rId19"/>
      <p:italic r:id="rId20"/>
      <p:boldItalic r:id="rId21"/>
    </p:embeddedFont>
    <p:embeddedFont>
      <p:font typeface="Lato"/>
      <p:regular r:id="rId22"/>
      <p:bold r:id="rId23"/>
      <p:italic r:id="rId24"/>
      <p:boldItalic r:id="rId25"/>
    </p:embeddedFont>
    <p:embeddedFont>
      <p:font typeface="Source Code Pro"/>
      <p:regular r:id="rId26"/>
      <p:bold r:id="rId27"/>
      <p:italic r:id="rId28"/>
      <p:boldItalic r:id="rId29"/>
    </p:embeddedFont>
    <p:embeddedFont>
      <p:font typeface="Love Ya Like A Sister"/>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SourceCodePro-regular.fntdata"/><Relationship Id="rId25" Type="http://schemas.openxmlformats.org/officeDocument/2006/relationships/font" Target="fonts/Lato-boldItalic.fntdata"/><Relationship Id="rId28" Type="http://schemas.openxmlformats.org/officeDocument/2006/relationships/font" Target="fonts/SourceCodePro-italic.fntdata"/><Relationship Id="rId27" Type="http://schemas.openxmlformats.org/officeDocument/2006/relationships/font" Target="fonts/SourceCodePr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SourceCodePro-bold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LoveYaLikeASister-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CabinSketch-regular.fntdata"/><Relationship Id="rId14" Type="http://schemas.openxmlformats.org/officeDocument/2006/relationships/slide" Target="slides/slide8.xml"/><Relationship Id="rId17" Type="http://schemas.openxmlformats.org/officeDocument/2006/relationships/font" Target="fonts/BubblerOne-regular.fntdata"/><Relationship Id="rId16" Type="http://schemas.openxmlformats.org/officeDocument/2006/relationships/font" Target="fonts/CabinSketch-bold.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10.jpg>
</file>

<file path=ppt/media/image11.png>
</file>

<file path=ppt/media/image12.png>
</file>

<file path=ppt/media/image13.jpg>
</file>

<file path=ppt/media/image14.jpg>
</file>

<file path=ppt/media/image15.jpg>
</file>

<file path=ppt/media/image16.jpg>
</file>

<file path=ppt/media/image17.png>
</file>

<file path=ppt/media/image18.jpg>
</file>

<file path=ppt/media/image19.jpg>
</file>

<file path=ppt/media/image2.png>
</file>

<file path=ppt/media/image20.jpg>
</file>

<file path=ppt/media/image3.jpg>
</file>

<file path=ppt/media/image4.jpg>
</file>

<file path=ppt/media/image5.jpg>
</file>

<file path=ppt/media/image6.gif>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a27a99af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a27a99af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9cf7e25ed6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9cf7e25ed6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a27a99af8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a27a99af8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a27a99af8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a27a99af8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27a99af8a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27a99af8a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a27a99af8a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a27a99af8a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27a99af8a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27a99af8a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27a99af8a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27a99af8a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62" name="Google Shape;62;p1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5"/>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2" name="Google Shape;92;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8" name="Google Shape;98;p17"/>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9" name="Google Shape;99;p17"/>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0" name="Google Shape;10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9"/>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2" name="Google Shape;112;p19"/>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0"/>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6"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21"/>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1" name="Google Shape;141;p21"/>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2" name="Google Shape;142;p21"/>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43" name="Google Shape;143;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4"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2"/>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49" name="Google Shape;14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0"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2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71" name="Google Shape;171;p23"/>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3" name="Shape 173"/>
        <p:cNvGrpSpPr/>
        <p:nvPr/>
      </p:nvGrpSpPr>
      <p:grpSpPr>
        <a:xfrm>
          <a:off x="0" y="0"/>
          <a:ext cx="0" cy="0"/>
          <a:chOff x="0" y="0"/>
          <a:chExt cx="0" cy="0"/>
        </a:xfrm>
      </p:grpSpPr>
      <p:sp>
        <p:nvSpPr>
          <p:cNvPr id="174" name="Google Shape;17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padlet.com/kazacorrea/e67tnkrjf05gq6kx"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jpg"/><Relationship Id="rId4" Type="http://schemas.openxmlformats.org/officeDocument/2006/relationships/image" Target="../media/image14.jpg"/><Relationship Id="rId5" Type="http://schemas.openxmlformats.org/officeDocument/2006/relationships/image" Target="../media/image7.jpg"/><Relationship Id="rId6"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jpg"/><Relationship Id="rId4" Type="http://schemas.openxmlformats.org/officeDocument/2006/relationships/image" Target="../media/image11.png"/><Relationship Id="rId5" Type="http://schemas.openxmlformats.org/officeDocument/2006/relationships/image" Target="../media/image13.jpg"/><Relationship Id="rId6" Type="http://schemas.openxmlformats.org/officeDocument/2006/relationships/image" Target="../media/image10.jpg"/><Relationship Id="rId7"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hyperlink" Target="http://www.youtube.com/watch?v=kmeJvkN4ntI" TargetMode="External"/><Relationship Id="rId4" Type="http://schemas.openxmlformats.org/officeDocument/2006/relationships/image" Target="../media/image4.jpg"/><Relationship Id="rId5" Type="http://schemas.openxmlformats.org/officeDocument/2006/relationships/image" Target="../media/image9.jpg"/><Relationship Id="rId6" Type="http://schemas.openxmlformats.org/officeDocument/2006/relationships/image" Target="../media/image6.gif"/><Relationship Id="rId7" Type="http://schemas.openxmlformats.org/officeDocument/2006/relationships/image" Target="../media/image5.jpg"/><Relationship Id="rId8"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mathplayground.com/logic_double_delivery.html"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E7CC3"/>
        </a:solidFill>
      </p:bgPr>
    </p:bg>
    <p:spTree>
      <p:nvGrpSpPr>
        <p:cNvPr id="178" name="Shape 178"/>
        <p:cNvGrpSpPr/>
        <p:nvPr/>
      </p:nvGrpSpPr>
      <p:grpSpPr>
        <a:xfrm>
          <a:off x="0" y="0"/>
          <a:ext cx="0" cy="0"/>
          <a:chOff x="0" y="0"/>
          <a:chExt cx="0" cy="0"/>
        </a:xfrm>
      </p:grpSpPr>
      <p:sp>
        <p:nvSpPr>
          <p:cNvPr id="179" name="Google Shape;179;p25"/>
          <p:cNvSpPr/>
          <p:nvPr/>
        </p:nvSpPr>
        <p:spPr>
          <a:xfrm>
            <a:off x="162650" y="162650"/>
            <a:ext cx="4409400" cy="47979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txBox="1"/>
          <p:nvPr/>
        </p:nvSpPr>
        <p:spPr>
          <a:xfrm>
            <a:off x="225875" y="317400"/>
            <a:ext cx="4129200" cy="450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Love Ya Like A Sister"/>
                <a:ea typeface="Love Ya Like A Sister"/>
                <a:cs typeface="Love Ya Like A Sister"/>
                <a:sym typeface="Love Ya Like A Sister"/>
              </a:rPr>
              <a:t>Welcome to </a:t>
            </a:r>
            <a:r>
              <a:rPr b="1" lang="en" sz="3000">
                <a:solidFill>
                  <a:srgbClr val="CC0000"/>
                </a:solidFill>
                <a:latin typeface="Cabin Sketch"/>
                <a:ea typeface="Cabin Sketch"/>
                <a:cs typeface="Cabin Sketch"/>
                <a:sym typeface="Cabin Sketch"/>
              </a:rPr>
              <a:t>S</a:t>
            </a:r>
            <a:r>
              <a:rPr b="1" lang="en" sz="3000">
                <a:solidFill>
                  <a:srgbClr val="38761D"/>
                </a:solidFill>
                <a:latin typeface="Cabin Sketch"/>
                <a:ea typeface="Cabin Sketch"/>
                <a:cs typeface="Cabin Sketch"/>
                <a:sym typeface="Cabin Sketch"/>
              </a:rPr>
              <a:t>T</a:t>
            </a:r>
            <a:r>
              <a:rPr b="1" lang="en" sz="3000">
                <a:solidFill>
                  <a:srgbClr val="F1C232"/>
                </a:solidFill>
                <a:latin typeface="Cabin Sketch"/>
                <a:ea typeface="Cabin Sketch"/>
                <a:cs typeface="Cabin Sketch"/>
                <a:sym typeface="Cabin Sketch"/>
              </a:rPr>
              <a:t>E</a:t>
            </a:r>
            <a:r>
              <a:rPr b="1" lang="en" sz="3000">
                <a:solidFill>
                  <a:srgbClr val="3C78D8"/>
                </a:solidFill>
                <a:latin typeface="Cabin Sketch"/>
                <a:ea typeface="Cabin Sketch"/>
                <a:cs typeface="Cabin Sketch"/>
                <a:sym typeface="Cabin Sketch"/>
              </a:rPr>
              <a:t>M</a:t>
            </a:r>
            <a:r>
              <a:rPr lang="en" sz="3000">
                <a:latin typeface="Love Ya Like A Sister"/>
                <a:ea typeface="Love Ya Like A Sister"/>
                <a:cs typeface="Love Ya Like A Sister"/>
                <a:sym typeface="Love Ya Like A Sister"/>
              </a:rPr>
              <a:t>!</a:t>
            </a:r>
            <a:endParaRPr sz="3000">
              <a:latin typeface="Love Ya Like A Sister"/>
              <a:ea typeface="Love Ya Like A Sister"/>
              <a:cs typeface="Love Ya Like A Sister"/>
              <a:sym typeface="Love Ya Like A Sister"/>
            </a:endParaRPr>
          </a:p>
          <a:p>
            <a:pPr indent="0" lvl="0" marL="0" rtl="0" algn="ctr">
              <a:spcBef>
                <a:spcPts val="0"/>
              </a:spcBef>
              <a:spcAft>
                <a:spcPts val="0"/>
              </a:spcAft>
              <a:buNone/>
            </a:pPr>
            <a:r>
              <a:rPr lang="en" sz="1700">
                <a:latin typeface="Love Ya Like A Sister"/>
                <a:ea typeface="Love Ya Like A Sister"/>
                <a:cs typeface="Love Ya Like A Sister"/>
                <a:sym typeface="Love Ya Like A Sister"/>
              </a:rPr>
              <a:t>While you wait, please do the following…</a:t>
            </a:r>
            <a:endParaRPr sz="1700">
              <a:latin typeface="Love Ya Like A Sister"/>
              <a:ea typeface="Love Ya Like A Sister"/>
              <a:cs typeface="Love Ya Like A Sister"/>
              <a:sym typeface="Love Ya Like A Sister"/>
            </a:endParaRPr>
          </a:p>
          <a:p>
            <a:pPr indent="0" lvl="0" marL="0" rtl="0" algn="ctr">
              <a:spcBef>
                <a:spcPts val="0"/>
              </a:spcBef>
              <a:spcAft>
                <a:spcPts val="0"/>
              </a:spcAft>
              <a:buNone/>
            </a:pPr>
            <a:r>
              <a:t/>
            </a:r>
            <a:endParaRPr sz="1700">
              <a:latin typeface="Love Ya Like A Sister"/>
              <a:ea typeface="Love Ya Like A Sister"/>
              <a:cs typeface="Love Ya Like A Sister"/>
              <a:sym typeface="Love Ya Like A Sister"/>
            </a:endParaRPr>
          </a:p>
          <a:p>
            <a:pPr indent="-336550" lvl="0" marL="457200" rtl="0" algn="l">
              <a:lnSpc>
                <a:spcPct val="100000"/>
              </a:lnSpc>
              <a:spcBef>
                <a:spcPts val="0"/>
              </a:spcBef>
              <a:spcAft>
                <a:spcPts val="0"/>
              </a:spcAft>
              <a:buSzPts val="1700"/>
              <a:buFont typeface="Love Ya Like A Sister"/>
              <a:buAutoNum type="arabicPeriod"/>
            </a:pPr>
            <a:r>
              <a:rPr b="1" lang="en" sz="1700">
                <a:latin typeface="Love Ya Like A Sister"/>
                <a:ea typeface="Love Ya Like A Sister"/>
                <a:cs typeface="Love Ya Like A Sister"/>
                <a:sym typeface="Love Ya Like A Sister"/>
              </a:rPr>
              <a:t>Pin the screen</a:t>
            </a:r>
            <a:r>
              <a:rPr lang="en" sz="1700">
                <a:latin typeface="Love Ya Like A Sister"/>
                <a:ea typeface="Love Ya Like A Sister"/>
                <a:cs typeface="Love Ya Like A Sister"/>
                <a:sym typeface="Love Ya Like A Sister"/>
              </a:rPr>
              <a:t> I am sharing to make it big.</a:t>
            </a:r>
            <a:endParaRPr sz="1700">
              <a:latin typeface="Love Ya Like A Sister"/>
              <a:ea typeface="Love Ya Like A Sister"/>
              <a:cs typeface="Love Ya Like A Sister"/>
              <a:sym typeface="Love Ya Like A Sister"/>
            </a:endParaRPr>
          </a:p>
          <a:p>
            <a:pPr indent="-336550" lvl="0" marL="457200" rtl="0" algn="l">
              <a:lnSpc>
                <a:spcPct val="100000"/>
              </a:lnSpc>
              <a:spcBef>
                <a:spcPts val="1000"/>
              </a:spcBef>
              <a:spcAft>
                <a:spcPts val="0"/>
              </a:spcAft>
              <a:buSzPts val="1700"/>
              <a:buFont typeface="Love Ya Like A Sister"/>
              <a:buAutoNum type="arabicPeriod"/>
            </a:pPr>
            <a:r>
              <a:rPr lang="en" sz="1700">
                <a:latin typeface="Love Ya Like A Sister"/>
                <a:ea typeface="Love Ya Like A Sister"/>
                <a:cs typeface="Love Ya Like A Sister"/>
                <a:sym typeface="Love Ya Like A Sister"/>
              </a:rPr>
              <a:t>Make sure you are muted.</a:t>
            </a:r>
            <a:endParaRPr sz="1700">
              <a:latin typeface="Love Ya Like A Sister"/>
              <a:ea typeface="Love Ya Like A Sister"/>
              <a:cs typeface="Love Ya Like A Sister"/>
              <a:sym typeface="Love Ya Like A Sister"/>
            </a:endParaRPr>
          </a:p>
          <a:p>
            <a:pPr indent="-336550" lvl="0" marL="457200" rtl="0" algn="l">
              <a:lnSpc>
                <a:spcPct val="100000"/>
              </a:lnSpc>
              <a:spcBef>
                <a:spcPts val="1000"/>
              </a:spcBef>
              <a:spcAft>
                <a:spcPts val="0"/>
              </a:spcAft>
              <a:buSzPts val="1700"/>
              <a:buFont typeface="Love Ya Like A Sister"/>
              <a:buAutoNum type="arabicPeriod"/>
            </a:pPr>
            <a:r>
              <a:rPr lang="en" sz="1700">
                <a:latin typeface="Love Ya Like A Sister"/>
                <a:ea typeface="Love Ya Like A Sister"/>
                <a:cs typeface="Love Ya Like A Sister"/>
                <a:sym typeface="Love Ya Like A Sister"/>
              </a:rPr>
              <a:t>Use the bathroom if you need to!</a:t>
            </a:r>
            <a:endParaRPr sz="1700">
              <a:latin typeface="Love Ya Like A Sister"/>
              <a:ea typeface="Love Ya Like A Sister"/>
              <a:cs typeface="Love Ya Like A Sister"/>
              <a:sym typeface="Love Ya Like A Sister"/>
            </a:endParaRPr>
          </a:p>
          <a:p>
            <a:pPr indent="-336550" lvl="0" marL="457200" rtl="0" algn="l">
              <a:lnSpc>
                <a:spcPct val="100000"/>
              </a:lnSpc>
              <a:spcBef>
                <a:spcPts val="1000"/>
              </a:spcBef>
              <a:spcAft>
                <a:spcPts val="0"/>
              </a:spcAft>
              <a:buSzPts val="1700"/>
              <a:buFont typeface="Love Ya Like A Sister"/>
              <a:buAutoNum type="arabicPeriod"/>
            </a:pPr>
            <a:r>
              <a:rPr lang="en" sz="1700">
                <a:latin typeface="Love Ya Like A Sister"/>
                <a:ea typeface="Love Ya Like A Sister"/>
                <a:cs typeface="Love Ya Like A Sister"/>
                <a:sym typeface="Love Ya Like A Sister"/>
              </a:rPr>
              <a:t>Stand up and stretch your arms and your legs. Try these stretches!</a:t>
            </a:r>
            <a:endParaRPr sz="1700">
              <a:latin typeface="Love Ya Like A Sister"/>
              <a:ea typeface="Love Ya Like A Sister"/>
              <a:cs typeface="Love Ya Like A Sister"/>
              <a:sym typeface="Love Ya Like A Sister"/>
            </a:endParaRPr>
          </a:p>
          <a:p>
            <a:pPr indent="-336550" lvl="0" marL="457200" rtl="0" algn="l">
              <a:lnSpc>
                <a:spcPct val="100000"/>
              </a:lnSpc>
              <a:spcBef>
                <a:spcPts val="1000"/>
              </a:spcBef>
              <a:spcAft>
                <a:spcPts val="0"/>
              </a:spcAft>
              <a:buSzPts val="1700"/>
              <a:buFont typeface="Love Ya Like A Sister"/>
              <a:buAutoNum type="arabicPeriod"/>
            </a:pPr>
            <a:r>
              <a:rPr lang="en" sz="1700">
                <a:latin typeface="Love Ya Like A Sister"/>
                <a:ea typeface="Love Ya Like A Sister"/>
                <a:cs typeface="Love Ya Like A Sister"/>
                <a:sym typeface="Love Ya Like A Sister"/>
              </a:rPr>
              <a:t>Close your eyes and take 5 slow deep breaths - in through your nose and out through your mouth.</a:t>
            </a:r>
            <a:endParaRPr sz="1700">
              <a:latin typeface="Love Ya Like A Sister"/>
              <a:ea typeface="Love Ya Like A Sister"/>
              <a:cs typeface="Love Ya Like A Sister"/>
              <a:sym typeface="Love Ya Like A Sister"/>
            </a:endParaRPr>
          </a:p>
          <a:p>
            <a:pPr indent="-336550" lvl="0" marL="457200" rtl="0" algn="l">
              <a:lnSpc>
                <a:spcPct val="100000"/>
              </a:lnSpc>
              <a:spcBef>
                <a:spcPts val="1000"/>
              </a:spcBef>
              <a:spcAft>
                <a:spcPts val="1000"/>
              </a:spcAft>
              <a:buSzPts val="1700"/>
              <a:buFont typeface="Love Ya Like A Sister"/>
              <a:buAutoNum type="arabicPeriod"/>
            </a:pPr>
            <a:r>
              <a:rPr lang="en" sz="1700">
                <a:latin typeface="Love Ya Like A Sister"/>
                <a:ea typeface="Love Ya Like A Sister"/>
                <a:cs typeface="Love Ya Like A Sister"/>
                <a:sym typeface="Love Ya Like A Sister"/>
              </a:rPr>
              <a:t>Think of 2 things that have made you smile this week. </a:t>
            </a:r>
            <a:endParaRPr sz="1700">
              <a:latin typeface="Love Ya Like A Sister"/>
              <a:ea typeface="Love Ya Like A Sister"/>
              <a:cs typeface="Love Ya Like A Sister"/>
              <a:sym typeface="Love Ya Like A Sister"/>
            </a:endParaRPr>
          </a:p>
        </p:txBody>
      </p:sp>
      <p:pic>
        <p:nvPicPr>
          <p:cNvPr id="181" name="Google Shape;181;p25"/>
          <p:cNvPicPr preferRelativeResize="0"/>
          <p:nvPr/>
        </p:nvPicPr>
        <p:blipFill>
          <a:blip r:embed="rId3">
            <a:alphaModFix/>
          </a:blip>
          <a:stretch>
            <a:fillRect/>
          </a:stretch>
        </p:blipFill>
        <p:spPr>
          <a:xfrm>
            <a:off x="3857050" y="1314450"/>
            <a:ext cx="443725" cy="488089"/>
          </a:xfrm>
          <a:prstGeom prst="rect">
            <a:avLst/>
          </a:prstGeom>
          <a:noFill/>
          <a:ln>
            <a:noFill/>
          </a:ln>
        </p:spPr>
      </p:pic>
      <p:pic>
        <p:nvPicPr>
          <p:cNvPr id="182" name="Google Shape;182;p25"/>
          <p:cNvPicPr preferRelativeResize="0"/>
          <p:nvPr/>
        </p:nvPicPr>
        <p:blipFill rotWithShape="1">
          <a:blip r:embed="rId4">
            <a:alphaModFix/>
          </a:blip>
          <a:srcRect b="0" l="4580" r="0" t="0"/>
          <a:stretch/>
        </p:blipFill>
        <p:spPr>
          <a:xfrm>
            <a:off x="3388350" y="1940675"/>
            <a:ext cx="1129475" cy="385750"/>
          </a:xfrm>
          <a:prstGeom prst="rect">
            <a:avLst/>
          </a:prstGeom>
          <a:noFill/>
          <a:ln>
            <a:noFill/>
          </a:ln>
        </p:spPr>
      </p:pic>
      <p:pic>
        <p:nvPicPr>
          <p:cNvPr id="183" name="Google Shape;183;p25"/>
          <p:cNvPicPr preferRelativeResize="0"/>
          <p:nvPr/>
        </p:nvPicPr>
        <p:blipFill>
          <a:blip r:embed="rId5">
            <a:alphaModFix/>
          </a:blip>
          <a:stretch>
            <a:fillRect/>
          </a:stretch>
        </p:blipFill>
        <p:spPr>
          <a:xfrm>
            <a:off x="4998575" y="152400"/>
            <a:ext cx="3731726" cy="48386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187" name="Shape 187"/>
        <p:cNvGrpSpPr/>
        <p:nvPr/>
      </p:nvGrpSpPr>
      <p:grpSpPr>
        <a:xfrm>
          <a:off x="0" y="0"/>
          <a:ext cx="0" cy="0"/>
          <a:chOff x="0" y="0"/>
          <a:chExt cx="0" cy="0"/>
        </a:xfrm>
      </p:grpSpPr>
      <p:sp>
        <p:nvSpPr>
          <p:cNvPr id="188" name="Google Shape;188;p26"/>
          <p:cNvSpPr txBox="1"/>
          <p:nvPr>
            <p:ph type="title"/>
          </p:nvPr>
        </p:nvSpPr>
        <p:spPr>
          <a:xfrm>
            <a:off x="5317500" y="0"/>
            <a:ext cx="2969100" cy="20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Robotics </a:t>
            </a:r>
            <a:endParaRPr b="1" sz="4200">
              <a:latin typeface="Source Code Pro"/>
              <a:ea typeface="Source Code Pro"/>
              <a:cs typeface="Source Code Pro"/>
              <a:sym typeface="Source Code Pro"/>
            </a:endParaRPr>
          </a:p>
          <a:p>
            <a:pPr indent="0" lvl="0" marL="0" rtl="0" algn="ctr">
              <a:spcBef>
                <a:spcPts val="0"/>
              </a:spcBef>
              <a:spcAft>
                <a:spcPts val="0"/>
              </a:spcAft>
              <a:buNone/>
            </a:pPr>
            <a:r>
              <a:rPr b="1" lang="en" sz="4200">
                <a:latin typeface="Source Code Pro"/>
                <a:ea typeface="Source Code Pro"/>
                <a:cs typeface="Source Code Pro"/>
                <a:sym typeface="Source Code Pro"/>
              </a:rPr>
              <a:t>and </a:t>
            </a:r>
            <a:endParaRPr b="1" sz="4200">
              <a:latin typeface="Source Code Pro"/>
              <a:ea typeface="Source Code Pro"/>
              <a:cs typeface="Source Code Pro"/>
              <a:sym typeface="Source Code Pro"/>
            </a:endParaRPr>
          </a:p>
          <a:p>
            <a:pPr indent="0" lvl="0" marL="0" rtl="0" algn="ctr">
              <a:spcBef>
                <a:spcPts val="0"/>
              </a:spcBef>
              <a:spcAft>
                <a:spcPts val="0"/>
              </a:spcAft>
              <a:buNone/>
            </a:pPr>
            <a:r>
              <a:rPr b="1" lang="en" sz="4200">
                <a:latin typeface="Source Code Pro"/>
                <a:ea typeface="Source Code Pro"/>
                <a:cs typeface="Source Code Pro"/>
                <a:sym typeface="Source Code Pro"/>
              </a:rPr>
              <a:t>Coding</a:t>
            </a:r>
            <a:endParaRPr b="1" sz="4200">
              <a:latin typeface="Source Code Pro"/>
              <a:ea typeface="Source Code Pro"/>
              <a:cs typeface="Source Code Pro"/>
              <a:sym typeface="Source Code Pro"/>
            </a:endParaRPr>
          </a:p>
        </p:txBody>
      </p:sp>
      <p:sp>
        <p:nvSpPr>
          <p:cNvPr id="189" name="Google Shape;189;p26"/>
          <p:cNvSpPr txBox="1"/>
          <p:nvPr/>
        </p:nvSpPr>
        <p:spPr>
          <a:xfrm>
            <a:off x="228625" y="275550"/>
            <a:ext cx="4014900" cy="4592400"/>
          </a:xfrm>
          <a:prstGeom prst="rect">
            <a:avLst/>
          </a:prstGeom>
          <a:solidFill>
            <a:srgbClr val="B6D7A8"/>
          </a:solidFill>
          <a:ln cap="flat" cmpd="sng" w="38100">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700">
                <a:latin typeface="Source Code Pro"/>
                <a:ea typeface="Source Code Pro"/>
                <a:cs typeface="Source Code Pro"/>
                <a:sym typeface="Source Code Pro"/>
              </a:rPr>
              <a:t>Today we will… </a:t>
            </a:r>
            <a:endParaRPr b="1" sz="2700">
              <a:latin typeface="Source Code Pro"/>
              <a:ea typeface="Source Code Pro"/>
              <a:cs typeface="Source Code Pro"/>
              <a:sym typeface="Source Code Pro"/>
            </a:endParaRPr>
          </a:p>
          <a:p>
            <a:pPr indent="0" lvl="0" marL="0" rtl="0" algn="l">
              <a:spcBef>
                <a:spcPts val="1000"/>
              </a:spcBef>
              <a:spcAft>
                <a:spcPts val="0"/>
              </a:spcAft>
              <a:buClr>
                <a:schemeClr val="dk1"/>
              </a:buClr>
              <a:buSzPts val="1100"/>
              <a:buFont typeface="Arial"/>
              <a:buNone/>
            </a:pPr>
            <a:r>
              <a:rPr lang="en" sz="1900">
                <a:latin typeface="Bubbler One"/>
                <a:ea typeface="Bubbler One"/>
                <a:cs typeface="Bubbler One"/>
                <a:sym typeface="Bubbler One"/>
              </a:rPr>
              <a:t>Learn about robots and how robots are created. </a:t>
            </a:r>
            <a:endParaRPr sz="1900">
              <a:latin typeface="Bubbler One"/>
              <a:ea typeface="Bubbler One"/>
              <a:cs typeface="Bubbler One"/>
              <a:sym typeface="Bubbler One"/>
            </a:endParaRPr>
          </a:p>
          <a:p>
            <a:pPr indent="0" lvl="0" marL="0" rtl="0" algn="l">
              <a:spcBef>
                <a:spcPts val="1000"/>
              </a:spcBef>
              <a:spcAft>
                <a:spcPts val="0"/>
              </a:spcAft>
              <a:buClr>
                <a:schemeClr val="dk1"/>
              </a:buClr>
              <a:buSzPts val="1100"/>
              <a:buFont typeface="Arial"/>
              <a:buNone/>
            </a:pPr>
            <a:r>
              <a:t/>
            </a:r>
            <a:endParaRPr sz="1900">
              <a:latin typeface="Bubbler One"/>
              <a:ea typeface="Bubbler One"/>
              <a:cs typeface="Bubbler One"/>
              <a:sym typeface="Bubbler One"/>
            </a:endParaRPr>
          </a:p>
          <a:p>
            <a:pPr indent="0" lvl="0" marL="0" rtl="0" algn="l">
              <a:spcBef>
                <a:spcPts val="1000"/>
              </a:spcBef>
              <a:spcAft>
                <a:spcPts val="0"/>
              </a:spcAft>
              <a:buClr>
                <a:schemeClr val="dk1"/>
              </a:buClr>
              <a:buSzPts val="1100"/>
              <a:buFont typeface="Arial"/>
              <a:buNone/>
            </a:pPr>
            <a:r>
              <a:rPr b="1" lang="en" sz="1900">
                <a:latin typeface="Source Code Pro"/>
                <a:ea typeface="Source Code Pro"/>
                <a:cs typeface="Source Code Pro"/>
                <a:sym typeface="Source Code Pro"/>
              </a:rPr>
              <a:t>This is important because…</a:t>
            </a:r>
            <a:endParaRPr b="1" sz="1900">
              <a:latin typeface="Source Code Pro"/>
              <a:ea typeface="Source Code Pro"/>
              <a:cs typeface="Source Code Pro"/>
              <a:sym typeface="Source Code Pro"/>
            </a:endParaRPr>
          </a:p>
          <a:p>
            <a:pPr indent="0" lvl="0" marL="0" rtl="0" algn="l">
              <a:spcBef>
                <a:spcPts val="1000"/>
              </a:spcBef>
              <a:spcAft>
                <a:spcPts val="0"/>
              </a:spcAft>
              <a:buClr>
                <a:schemeClr val="dk1"/>
              </a:buClr>
              <a:buSzPts val="1100"/>
              <a:buFont typeface="Arial"/>
              <a:buNone/>
            </a:pPr>
            <a:r>
              <a:rPr lang="en" sz="1900">
                <a:latin typeface="Bubbler One"/>
                <a:ea typeface="Bubbler One"/>
                <a:cs typeface="Bubbler One"/>
                <a:sym typeface="Bubbler One"/>
              </a:rPr>
              <a:t>Robots technology is growing and changing the way our world runs. </a:t>
            </a:r>
            <a:endParaRPr sz="1900">
              <a:latin typeface="Bubbler One"/>
              <a:ea typeface="Bubbler One"/>
              <a:cs typeface="Bubbler One"/>
              <a:sym typeface="Bubbler One"/>
            </a:endParaRPr>
          </a:p>
          <a:p>
            <a:pPr indent="0" lvl="0" marL="0" rtl="0" algn="l">
              <a:spcBef>
                <a:spcPts val="1000"/>
              </a:spcBef>
              <a:spcAft>
                <a:spcPts val="0"/>
              </a:spcAft>
              <a:buClr>
                <a:schemeClr val="dk1"/>
              </a:buClr>
              <a:buSzPts val="1100"/>
              <a:buFont typeface="Arial"/>
              <a:buNone/>
            </a:pPr>
            <a:r>
              <a:rPr b="1" lang="en" sz="2500">
                <a:latin typeface="Source Code Pro"/>
                <a:ea typeface="Source Code Pro"/>
                <a:cs typeface="Source Code Pro"/>
                <a:sym typeface="Source Code Pro"/>
              </a:rPr>
              <a:t>We will be successful when…</a:t>
            </a:r>
            <a:endParaRPr b="1" sz="2500">
              <a:latin typeface="Source Code Pro"/>
              <a:ea typeface="Source Code Pro"/>
              <a:cs typeface="Source Code Pro"/>
              <a:sym typeface="Source Code Pro"/>
            </a:endParaRPr>
          </a:p>
          <a:p>
            <a:pPr indent="0" lvl="0" marL="0" rtl="0" algn="l">
              <a:spcBef>
                <a:spcPts val="1000"/>
              </a:spcBef>
              <a:spcAft>
                <a:spcPts val="0"/>
              </a:spcAft>
              <a:buClr>
                <a:schemeClr val="dk1"/>
              </a:buClr>
              <a:buSzPts val="1100"/>
              <a:buFont typeface="Arial"/>
              <a:buNone/>
            </a:pPr>
            <a:r>
              <a:rPr lang="en" sz="1900">
                <a:latin typeface="Bubbler One"/>
                <a:ea typeface="Bubbler One"/>
                <a:cs typeface="Bubbler One"/>
                <a:sym typeface="Bubbler One"/>
              </a:rPr>
              <a:t>We can define what a robot is and give some examples of robots we have seen. </a:t>
            </a:r>
            <a:endParaRPr sz="1900">
              <a:latin typeface="Bubbler One"/>
              <a:ea typeface="Bubbler One"/>
              <a:cs typeface="Bubbler One"/>
              <a:sym typeface="Bubbler One"/>
            </a:endParaRPr>
          </a:p>
          <a:p>
            <a:pPr indent="0" lvl="0" marL="0" rtl="0" algn="l">
              <a:spcBef>
                <a:spcPts val="1000"/>
              </a:spcBef>
              <a:spcAft>
                <a:spcPts val="0"/>
              </a:spcAft>
              <a:buNone/>
            </a:pPr>
            <a:r>
              <a:t/>
            </a:r>
            <a:endParaRPr sz="2200"/>
          </a:p>
        </p:txBody>
      </p:sp>
      <p:sp>
        <p:nvSpPr>
          <p:cNvPr id="190" name="Google Shape;190;p26"/>
          <p:cNvSpPr txBox="1"/>
          <p:nvPr/>
        </p:nvSpPr>
        <p:spPr>
          <a:xfrm>
            <a:off x="4443525" y="2076000"/>
            <a:ext cx="4588500" cy="2771700"/>
          </a:xfrm>
          <a:prstGeom prst="rect">
            <a:avLst/>
          </a:prstGeom>
          <a:solidFill>
            <a:srgbClr val="F9CB9C"/>
          </a:solidFill>
          <a:ln cap="flat" cmpd="sng" w="38100">
            <a:solidFill>
              <a:srgbClr val="E6913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Source Code Pro"/>
                <a:ea typeface="Source Code Pro"/>
                <a:cs typeface="Source Code Pro"/>
                <a:sym typeface="Source Code Pro"/>
              </a:rPr>
              <a:t>Itinerary:</a:t>
            </a:r>
            <a:endParaRPr b="1" sz="2400">
              <a:latin typeface="Source Code Pro"/>
              <a:ea typeface="Source Code Pro"/>
              <a:cs typeface="Source Code Pro"/>
              <a:sym typeface="Source Code Pro"/>
            </a:endParaRPr>
          </a:p>
          <a:p>
            <a:pPr indent="0" lvl="0" marL="0" rtl="0" algn="l">
              <a:spcBef>
                <a:spcPts val="0"/>
              </a:spcBef>
              <a:spcAft>
                <a:spcPts val="0"/>
              </a:spcAft>
              <a:buNone/>
            </a:pPr>
            <a:r>
              <a:rPr lang="en" sz="2000">
                <a:latin typeface="Bubbler One"/>
                <a:ea typeface="Bubbler One"/>
                <a:cs typeface="Bubbler One"/>
                <a:sym typeface="Bubbler One"/>
              </a:rPr>
              <a:t>-Draw your own robot</a:t>
            </a:r>
            <a:endParaRPr sz="2000">
              <a:latin typeface="Bubbler One"/>
              <a:ea typeface="Bubbler One"/>
              <a:cs typeface="Bubbler One"/>
              <a:sym typeface="Bubbler One"/>
            </a:endParaRPr>
          </a:p>
          <a:p>
            <a:pPr indent="0" lvl="0" marL="0" rtl="0" algn="l">
              <a:spcBef>
                <a:spcPts val="1000"/>
              </a:spcBef>
              <a:spcAft>
                <a:spcPts val="0"/>
              </a:spcAft>
              <a:buNone/>
            </a:pPr>
            <a:r>
              <a:rPr lang="en" sz="2000">
                <a:solidFill>
                  <a:schemeClr val="dk1"/>
                </a:solidFill>
                <a:latin typeface="Bubbler One"/>
                <a:ea typeface="Bubbler One"/>
                <a:cs typeface="Bubbler One"/>
                <a:sym typeface="Bubbler One"/>
              </a:rPr>
              <a:t>-Learn what makes a robot</a:t>
            </a:r>
            <a:endParaRPr sz="2000">
              <a:solidFill>
                <a:schemeClr val="dk1"/>
              </a:solidFill>
              <a:latin typeface="Bubbler One"/>
              <a:ea typeface="Bubbler One"/>
              <a:cs typeface="Bubbler One"/>
              <a:sym typeface="Bubbler One"/>
            </a:endParaRPr>
          </a:p>
          <a:p>
            <a:pPr indent="0" lvl="0" marL="0" rtl="0" algn="l">
              <a:spcBef>
                <a:spcPts val="1000"/>
              </a:spcBef>
              <a:spcAft>
                <a:spcPts val="0"/>
              </a:spcAft>
              <a:buNone/>
            </a:pPr>
            <a:r>
              <a:rPr lang="en" sz="2000">
                <a:solidFill>
                  <a:schemeClr val="dk1"/>
                </a:solidFill>
                <a:latin typeface="Bubbler One"/>
                <a:ea typeface="Bubbler One"/>
                <a:cs typeface="Bubbler One"/>
                <a:sym typeface="Bubbler One"/>
              </a:rPr>
              <a:t>-See some robots from our own lives</a:t>
            </a:r>
            <a:endParaRPr sz="2000">
              <a:solidFill>
                <a:schemeClr val="dk1"/>
              </a:solidFill>
              <a:latin typeface="Bubbler One"/>
              <a:ea typeface="Bubbler One"/>
              <a:cs typeface="Bubbler One"/>
              <a:sym typeface="Bubbler One"/>
            </a:endParaRPr>
          </a:p>
          <a:p>
            <a:pPr indent="0" lvl="0" marL="0" rtl="0" algn="l">
              <a:spcBef>
                <a:spcPts val="1000"/>
              </a:spcBef>
              <a:spcAft>
                <a:spcPts val="0"/>
              </a:spcAft>
              <a:buNone/>
            </a:pPr>
            <a:r>
              <a:rPr lang="en" sz="2000">
                <a:solidFill>
                  <a:schemeClr val="dk1"/>
                </a:solidFill>
                <a:latin typeface="Bubbler One"/>
                <a:ea typeface="Bubbler One"/>
                <a:cs typeface="Bubbler One"/>
                <a:sym typeface="Bubbler One"/>
              </a:rPr>
              <a:t>-</a:t>
            </a:r>
            <a:r>
              <a:rPr b="1" lang="en" sz="2000">
                <a:solidFill>
                  <a:schemeClr val="dk1"/>
                </a:solidFill>
                <a:latin typeface="Bubbler One"/>
                <a:ea typeface="Bubbler One"/>
                <a:cs typeface="Bubbler One"/>
                <a:sym typeface="Bubbler One"/>
              </a:rPr>
              <a:t>Vocabulary:</a:t>
            </a:r>
            <a:r>
              <a:rPr lang="en" sz="2000">
                <a:solidFill>
                  <a:schemeClr val="dk1"/>
                </a:solidFill>
                <a:latin typeface="Bubbler One"/>
                <a:ea typeface="Bubbler One"/>
                <a:cs typeface="Bubbler One"/>
                <a:sym typeface="Bubbler One"/>
              </a:rPr>
              <a:t> Algorithm</a:t>
            </a:r>
            <a:endParaRPr sz="2000">
              <a:solidFill>
                <a:schemeClr val="dk1"/>
              </a:solidFill>
              <a:latin typeface="Bubbler One"/>
              <a:ea typeface="Bubbler One"/>
              <a:cs typeface="Bubbler One"/>
              <a:sym typeface="Bubbler One"/>
            </a:endParaRPr>
          </a:p>
          <a:p>
            <a:pPr indent="0" lvl="0" marL="0" rtl="0" algn="l">
              <a:spcBef>
                <a:spcPts val="1000"/>
              </a:spcBef>
              <a:spcAft>
                <a:spcPts val="1000"/>
              </a:spcAft>
              <a:buNone/>
            </a:pPr>
            <a:r>
              <a:rPr lang="en" sz="2000">
                <a:solidFill>
                  <a:schemeClr val="dk1"/>
                </a:solidFill>
                <a:latin typeface="Bubbler One"/>
                <a:ea typeface="Bubbler One"/>
                <a:cs typeface="Bubbler One"/>
                <a:sym typeface="Bubbler One"/>
              </a:rPr>
              <a:t>-</a:t>
            </a:r>
            <a:r>
              <a:rPr b="1" lang="en" sz="2000">
                <a:solidFill>
                  <a:schemeClr val="dk1"/>
                </a:solidFill>
                <a:latin typeface="Bubbler One"/>
                <a:ea typeface="Bubbler One"/>
                <a:cs typeface="Bubbler One"/>
                <a:sym typeface="Bubbler One"/>
              </a:rPr>
              <a:t>Challenge:</a:t>
            </a:r>
            <a:r>
              <a:rPr lang="en" sz="2000">
                <a:solidFill>
                  <a:schemeClr val="dk1"/>
                </a:solidFill>
                <a:latin typeface="Bubbler One"/>
                <a:ea typeface="Bubbler One"/>
                <a:cs typeface="Bubbler One"/>
                <a:sym typeface="Bubbler One"/>
              </a:rPr>
              <a:t> Double Delivery Programing Game</a:t>
            </a:r>
            <a:endParaRPr sz="2000">
              <a:solidFill>
                <a:schemeClr val="dk1"/>
              </a:solidFill>
              <a:latin typeface="Bubbler One"/>
              <a:ea typeface="Bubbler One"/>
              <a:cs typeface="Bubbler One"/>
              <a:sym typeface="Bubbler On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194" name="Shape 194"/>
        <p:cNvGrpSpPr/>
        <p:nvPr/>
      </p:nvGrpSpPr>
      <p:grpSpPr>
        <a:xfrm>
          <a:off x="0" y="0"/>
          <a:ext cx="0" cy="0"/>
          <a:chOff x="0" y="0"/>
          <a:chExt cx="0" cy="0"/>
        </a:xfrm>
      </p:grpSpPr>
      <p:sp>
        <p:nvSpPr>
          <p:cNvPr id="195" name="Google Shape;195;p27"/>
          <p:cNvSpPr txBox="1"/>
          <p:nvPr>
            <p:ph type="title"/>
          </p:nvPr>
        </p:nvSpPr>
        <p:spPr>
          <a:xfrm>
            <a:off x="939525" y="0"/>
            <a:ext cx="7347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Draw a Robot</a:t>
            </a:r>
            <a:endParaRPr b="1" sz="4200">
              <a:latin typeface="Source Code Pro"/>
              <a:ea typeface="Source Code Pro"/>
              <a:cs typeface="Source Code Pro"/>
              <a:sym typeface="Source Code Pro"/>
            </a:endParaRPr>
          </a:p>
        </p:txBody>
      </p:sp>
      <p:sp>
        <p:nvSpPr>
          <p:cNvPr id="196" name="Google Shape;196;p27"/>
          <p:cNvSpPr txBox="1"/>
          <p:nvPr/>
        </p:nvSpPr>
        <p:spPr>
          <a:xfrm>
            <a:off x="496450" y="871650"/>
            <a:ext cx="8350800" cy="38253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600">
                <a:latin typeface="Source Code Pro"/>
                <a:ea typeface="Source Code Pro"/>
                <a:cs typeface="Source Code Pro"/>
                <a:sym typeface="Source Code Pro"/>
              </a:rPr>
              <a:t>What do you think a robot is?</a:t>
            </a:r>
            <a:endParaRPr b="1" sz="3600">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t/>
            </a:r>
            <a:endParaRPr b="1" sz="1500">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rPr b="1" lang="en" sz="3600">
                <a:solidFill>
                  <a:schemeClr val="dk1"/>
                </a:solidFill>
                <a:latin typeface="Source Code Pro"/>
                <a:ea typeface="Source Code Pro"/>
                <a:cs typeface="Source Code Pro"/>
                <a:sym typeface="Source Code Pro"/>
              </a:rPr>
              <a:t>You have 4 minutes to draw a robot on Padlet</a:t>
            </a:r>
            <a:endParaRPr b="1" sz="3600">
              <a:solidFill>
                <a:schemeClr val="dk1"/>
              </a:solidFill>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t/>
            </a:r>
            <a:endParaRPr b="1" sz="1500">
              <a:solidFill>
                <a:schemeClr val="dk1"/>
              </a:solidFill>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rPr b="1" lang="en" sz="2500" u="sng">
                <a:solidFill>
                  <a:schemeClr val="hlink"/>
                </a:solidFill>
                <a:latin typeface="Source Code Pro"/>
                <a:ea typeface="Source Code Pro"/>
                <a:cs typeface="Source Code Pro"/>
                <a:sym typeface="Source Code Pro"/>
                <a:hlinkClick r:id="rId3"/>
              </a:rPr>
              <a:t>My Robot Padlet Link</a:t>
            </a:r>
            <a:endParaRPr b="1" sz="2500">
              <a:solidFill>
                <a:srgbClr val="E69138"/>
              </a:solidFill>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t/>
            </a:r>
            <a:endParaRPr b="1" sz="2000">
              <a:solidFill>
                <a:schemeClr val="dk1"/>
              </a:solidFill>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rPr lang="en" sz="1900">
                <a:latin typeface="Bubbler One"/>
                <a:ea typeface="Bubbler One"/>
                <a:cs typeface="Bubbler One"/>
                <a:sym typeface="Bubbler One"/>
              </a:rPr>
              <a:t>Does your robot do a job or a task?</a:t>
            </a:r>
            <a:endParaRPr sz="19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lang="en" sz="1900">
                <a:latin typeface="Bubbler One"/>
                <a:ea typeface="Bubbler One"/>
                <a:cs typeface="Bubbler One"/>
                <a:sym typeface="Bubbler One"/>
              </a:rPr>
              <a:t>How does your robot have energy?</a:t>
            </a:r>
            <a:endParaRPr sz="19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lang="en" sz="1900">
                <a:latin typeface="Bubbler One"/>
                <a:ea typeface="Bubbler One"/>
                <a:cs typeface="Bubbler One"/>
                <a:sym typeface="Bubbler One"/>
              </a:rPr>
              <a:t>Can your robot to more than one task?</a:t>
            </a:r>
            <a:endParaRPr sz="1900">
              <a:latin typeface="Bubbler One"/>
              <a:ea typeface="Bubbler One"/>
              <a:cs typeface="Bubbler One"/>
              <a:sym typeface="Bubbler One"/>
            </a:endParaRPr>
          </a:p>
          <a:p>
            <a:pPr indent="0" lvl="0" marL="0" rtl="0" algn="l">
              <a:spcBef>
                <a:spcPts val="0"/>
              </a:spcBef>
              <a:spcAft>
                <a:spcPts val="0"/>
              </a:spcAft>
              <a:buNone/>
            </a:pPr>
            <a:r>
              <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200" name="Shape 200"/>
        <p:cNvGrpSpPr/>
        <p:nvPr/>
      </p:nvGrpSpPr>
      <p:grpSpPr>
        <a:xfrm>
          <a:off x="0" y="0"/>
          <a:ext cx="0" cy="0"/>
          <a:chOff x="0" y="0"/>
          <a:chExt cx="0" cy="0"/>
        </a:xfrm>
      </p:grpSpPr>
      <p:sp>
        <p:nvSpPr>
          <p:cNvPr id="201" name="Google Shape;201;p28"/>
          <p:cNvSpPr txBox="1"/>
          <p:nvPr>
            <p:ph type="title"/>
          </p:nvPr>
        </p:nvSpPr>
        <p:spPr>
          <a:xfrm>
            <a:off x="939525" y="0"/>
            <a:ext cx="7347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What makes</a:t>
            </a:r>
            <a:r>
              <a:rPr b="1" lang="en" sz="4200">
                <a:latin typeface="Source Code Pro"/>
                <a:ea typeface="Source Code Pro"/>
                <a:cs typeface="Source Code Pro"/>
                <a:sym typeface="Source Code Pro"/>
              </a:rPr>
              <a:t> a Robot?</a:t>
            </a:r>
            <a:endParaRPr b="1" sz="4200">
              <a:latin typeface="Source Code Pro"/>
              <a:ea typeface="Source Code Pro"/>
              <a:cs typeface="Source Code Pro"/>
              <a:sym typeface="Source Code Pro"/>
            </a:endParaRPr>
          </a:p>
        </p:txBody>
      </p:sp>
      <p:sp>
        <p:nvSpPr>
          <p:cNvPr id="202" name="Google Shape;202;p28"/>
          <p:cNvSpPr txBox="1"/>
          <p:nvPr/>
        </p:nvSpPr>
        <p:spPr>
          <a:xfrm>
            <a:off x="5496325" y="1089100"/>
            <a:ext cx="3352200" cy="35280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300">
                <a:latin typeface="Source Code Pro"/>
                <a:ea typeface="Source Code Pro"/>
                <a:cs typeface="Source Code Pro"/>
                <a:sym typeface="Source Code Pro"/>
              </a:rPr>
              <a:t>There are some key things that make a robot a robot.</a:t>
            </a:r>
            <a:endParaRPr b="1" sz="23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b="1" lang="en" sz="2400">
                <a:latin typeface="Bubbler One"/>
                <a:ea typeface="Bubbler One"/>
                <a:cs typeface="Bubbler One"/>
                <a:sym typeface="Bubbler One"/>
              </a:rPr>
              <a:t>-A machine which helps humans with hard tasks</a:t>
            </a:r>
            <a:endParaRPr b="1" sz="2400">
              <a:latin typeface="Bubbler One"/>
              <a:ea typeface="Bubbler One"/>
              <a:cs typeface="Bubbler One"/>
              <a:sym typeface="Bubbler One"/>
            </a:endParaRPr>
          </a:p>
          <a:p>
            <a:pPr indent="457200" lvl="0" marL="0" rtl="0" algn="l">
              <a:spcBef>
                <a:spcPts val="0"/>
              </a:spcBef>
              <a:spcAft>
                <a:spcPts val="0"/>
              </a:spcAft>
              <a:buClr>
                <a:schemeClr val="dk1"/>
              </a:buClr>
              <a:buSzPts val="1100"/>
              <a:buFont typeface="Arial"/>
              <a:buNone/>
            </a:pPr>
            <a:r>
              <a:rPr b="1" lang="en" sz="2100">
                <a:latin typeface="Bubbler One"/>
                <a:ea typeface="Bubbler One"/>
                <a:cs typeface="Bubbler One"/>
                <a:sym typeface="Bubbler One"/>
              </a:rPr>
              <a:t>-Explore Space</a:t>
            </a:r>
            <a:endParaRPr b="1" sz="2100">
              <a:latin typeface="Bubbler One"/>
              <a:ea typeface="Bubbler One"/>
              <a:cs typeface="Bubbler One"/>
              <a:sym typeface="Bubbler One"/>
            </a:endParaRPr>
          </a:p>
          <a:p>
            <a:pPr indent="0" lvl="0" marL="457200" rtl="0" algn="l">
              <a:spcBef>
                <a:spcPts val="0"/>
              </a:spcBef>
              <a:spcAft>
                <a:spcPts val="0"/>
              </a:spcAft>
              <a:buClr>
                <a:schemeClr val="dk1"/>
              </a:buClr>
              <a:buSzPts val="1100"/>
              <a:buFont typeface="Arial"/>
              <a:buNone/>
            </a:pPr>
            <a:r>
              <a:rPr b="1" lang="en" sz="2100">
                <a:latin typeface="Bubbler One"/>
                <a:ea typeface="Bubbler One"/>
                <a:cs typeface="Bubbler One"/>
                <a:sym typeface="Bubbler One"/>
              </a:rPr>
              <a:t>-Clean up in harsh climates</a:t>
            </a:r>
            <a:endParaRPr b="1" sz="2100">
              <a:latin typeface="Bubbler One"/>
              <a:ea typeface="Bubbler One"/>
              <a:cs typeface="Bubbler One"/>
              <a:sym typeface="Bubbler One"/>
            </a:endParaRPr>
          </a:p>
          <a:p>
            <a:pPr indent="457200" lvl="0" marL="0" rtl="0" algn="l">
              <a:spcBef>
                <a:spcPts val="0"/>
              </a:spcBef>
              <a:spcAft>
                <a:spcPts val="0"/>
              </a:spcAft>
              <a:buClr>
                <a:schemeClr val="dk1"/>
              </a:buClr>
              <a:buSzPts val="1100"/>
              <a:buFont typeface="Arial"/>
              <a:buNone/>
            </a:pPr>
            <a:r>
              <a:rPr b="1" lang="en" sz="2100">
                <a:latin typeface="Bubbler One"/>
                <a:ea typeface="Bubbler One"/>
                <a:cs typeface="Bubbler One"/>
                <a:sym typeface="Bubbler One"/>
              </a:rPr>
              <a:t>-Entertain</a:t>
            </a:r>
            <a:endParaRPr sz="2200"/>
          </a:p>
        </p:txBody>
      </p:sp>
      <p:pic>
        <p:nvPicPr>
          <p:cNvPr id="203" name="Google Shape;203;p28"/>
          <p:cNvPicPr preferRelativeResize="0"/>
          <p:nvPr/>
        </p:nvPicPr>
        <p:blipFill>
          <a:blip r:embed="rId3">
            <a:alphaModFix/>
          </a:blip>
          <a:stretch>
            <a:fillRect/>
          </a:stretch>
        </p:blipFill>
        <p:spPr>
          <a:xfrm>
            <a:off x="443887" y="920390"/>
            <a:ext cx="2484990" cy="1987984"/>
          </a:xfrm>
          <a:prstGeom prst="rect">
            <a:avLst/>
          </a:prstGeom>
          <a:noFill/>
          <a:ln>
            <a:noFill/>
          </a:ln>
        </p:spPr>
      </p:pic>
      <p:pic>
        <p:nvPicPr>
          <p:cNvPr id="204" name="Google Shape;204;p28"/>
          <p:cNvPicPr preferRelativeResize="0"/>
          <p:nvPr/>
        </p:nvPicPr>
        <p:blipFill>
          <a:blip r:embed="rId4">
            <a:alphaModFix/>
          </a:blip>
          <a:stretch>
            <a:fillRect/>
          </a:stretch>
        </p:blipFill>
        <p:spPr>
          <a:xfrm>
            <a:off x="112025" y="2985325"/>
            <a:ext cx="2981974" cy="1987975"/>
          </a:xfrm>
          <a:prstGeom prst="rect">
            <a:avLst/>
          </a:prstGeom>
          <a:noFill/>
          <a:ln>
            <a:noFill/>
          </a:ln>
        </p:spPr>
      </p:pic>
      <p:pic>
        <p:nvPicPr>
          <p:cNvPr id="205" name="Google Shape;205;p28"/>
          <p:cNvPicPr preferRelativeResize="0"/>
          <p:nvPr/>
        </p:nvPicPr>
        <p:blipFill>
          <a:blip r:embed="rId5">
            <a:alphaModFix/>
          </a:blip>
          <a:stretch>
            <a:fillRect/>
          </a:stretch>
        </p:blipFill>
        <p:spPr>
          <a:xfrm>
            <a:off x="3036099" y="1089100"/>
            <a:ext cx="2225683" cy="1477275"/>
          </a:xfrm>
          <a:prstGeom prst="rect">
            <a:avLst/>
          </a:prstGeom>
          <a:noFill/>
          <a:ln>
            <a:noFill/>
          </a:ln>
        </p:spPr>
      </p:pic>
      <p:pic>
        <p:nvPicPr>
          <p:cNvPr id="206" name="Google Shape;206;p28"/>
          <p:cNvPicPr preferRelativeResize="0"/>
          <p:nvPr/>
        </p:nvPicPr>
        <p:blipFill>
          <a:blip r:embed="rId6">
            <a:alphaModFix/>
          </a:blip>
          <a:stretch>
            <a:fillRect/>
          </a:stretch>
        </p:blipFill>
        <p:spPr>
          <a:xfrm>
            <a:off x="3146075" y="2908374"/>
            <a:ext cx="2298180" cy="17236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210" name="Shape 210"/>
        <p:cNvGrpSpPr/>
        <p:nvPr/>
      </p:nvGrpSpPr>
      <p:grpSpPr>
        <a:xfrm>
          <a:off x="0" y="0"/>
          <a:ext cx="0" cy="0"/>
          <a:chOff x="0" y="0"/>
          <a:chExt cx="0" cy="0"/>
        </a:xfrm>
      </p:grpSpPr>
      <p:pic>
        <p:nvPicPr>
          <p:cNvPr id="211" name="Google Shape;211;p29"/>
          <p:cNvPicPr preferRelativeResize="0"/>
          <p:nvPr/>
        </p:nvPicPr>
        <p:blipFill>
          <a:blip r:embed="rId3">
            <a:alphaModFix/>
          </a:blip>
          <a:stretch>
            <a:fillRect/>
          </a:stretch>
        </p:blipFill>
        <p:spPr>
          <a:xfrm>
            <a:off x="3159200" y="3644275"/>
            <a:ext cx="2320402" cy="1499228"/>
          </a:xfrm>
          <a:prstGeom prst="rect">
            <a:avLst/>
          </a:prstGeom>
          <a:noFill/>
          <a:ln>
            <a:noFill/>
          </a:ln>
        </p:spPr>
      </p:pic>
      <p:sp>
        <p:nvSpPr>
          <p:cNvPr id="212" name="Google Shape;212;p29"/>
          <p:cNvSpPr txBox="1"/>
          <p:nvPr>
            <p:ph type="title"/>
          </p:nvPr>
        </p:nvSpPr>
        <p:spPr>
          <a:xfrm>
            <a:off x="939525" y="0"/>
            <a:ext cx="7347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Robots in our Lives</a:t>
            </a:r>
            <a:endParaRPr b="1" sz="4200">
              <a:latin typeface="Source Code Pro"/>
              <a:ea typeface="Source Code Pro"/>
              <a:cs typeface="Source Code Pro"/>
              <a:sym typeface="Source Code Pro"/>
            </a:endParaRPr>
          </a:p>
        </p:txBody>
      </p:sp>
      <p:pic>
        <p:nvPicPr>
          <p:cNvPr id="213" name="Google Shape;213;p29"/>
          <p:cNvPicPr preferRelativeResize="0"/>
          <p:nvPr/>
        </p:nvPicPr>
        <p:blipFill>
          <a:blip r:embed="rId4">
            <a:alphaModFix/>
          </a:blip>
          <a:stretch>
            <a:fillRect/>
          </a:stretch>
        </p:blipFill>
        <p:spPr>
          <a:xfrm>
            <a:off x="350275" y="2418200"/>
            <a:ext cx="2643200" cy="2643199"/>
          </a:xfrm>
          <a:prstGeom prst="rect">
            <a:avLst/>
          </a:prstGeom>
          <a:noFill/>
          <a:ln>
            <a:noFill/>
          </a:ln>
        </p:spPr>
      </p:pic>
      <p:pic>
        <p:nvPicPr>
          <p:cNvPr id="214" name="Google Shape;214;p29"/>
          <p:cNvPicPr preferRelativeResize="0"/>
          <p:nvPr/>
        </p:nvPicPr>
        <p:blipFill>
          <a:blip r:embed="rId5">
            <a:alphaModFix/>
          </a:blip>
          <a:stretch>
            <a:fillRect/>
          </a:stretch>
        </p:blipFill>
        <p:spPr>
          <a:xfrm>
            <a:off x="5523225" y="2749150"/>
            <a:ext cx="3468374" cy="2312250"/>
          </a:xfrm>
          <a:prstGeom prst="rect">
            <a:avLst/>
          </a:prstGeom>
          <a:noFill/>
          <a:ln>
            <a:noFill/>
          </a:ln>
        </p:spPr>
      </p:pic>
      <p:pic>
        <p:nvPicPr>
          <p:cNvPr id="215" name="Google Shape;215;p29"/>
          <p:cNvPicPr preferRelativeResize="0"/>
          <p:nvPr/>
        </p:nvPicPr>
        <p:blipFill>
          <a:blip r:embed="rId6">
            <a:alphaModFix/>
          </a:blip>
          <a:stretch>
            <a:fillRect/>
          </a:stretch>
        </p:blipFill>
        <p:spPr>
          <a:xfrm>
            <a:off x="6525527" y="807350"/>
            <a:ext cx="2466074" cy="1816800"/>
          </a:xfrm>
          <a:prstGeom prst="rect">
            <a:avLst/>
          </a:prstGeom>
          <a:noFill/>
          <a:ln>
            <a:noFill/>
          </a:ln>
        </p:spPr>
      </p:pic>
      <p:sp>
        <p:nvSpPr>
          <p:cNvPr id="216" name="Google Shape;216;p29"/>
          <p:cNvSpPr txBox="1"/>
          <p:nvPr/>
        </p:nvSpPr>
        <p:spPr>
          <a:xfrm>
            <a:off x="2699250" y="872175"/>
            <a:ext cx="3745500" cy="30540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700">
                <a:latin typeface="Source Code Pro"/>
                <a:ea typeface="Source Code Pro"/>
                <a:cs typeface="Source Code Pro"/>
                <a:sym typeface="Source Code Pro"/>
              </a:rPr>
              <a:t>Have you seen any of these robots?</a:t>
            </a:r>
            <a:endParaRPr b="1" sz="2700">
              <a:latin typeface="Source Code Pro"/>
              <a:ea typeface="Source Code Pro"/>
              <a:cs typeface="Source Code Pro"/>
              <a:sym typeface="Source Code Pro"/>
            </a:endParaRPr>
          </a:p>
          <a:p>
            <a:pPr indent="0" lvl="0" marL="0" rtl="0" algn="ctr">
              <a:spcBef>
                <a:spcPts val="0"/>
              </a:spcBef>
              <a:spcAft>
                <a:spcPts val="0"/>
              </a:spcAft>
              <a:buClr>
                <a:schemeClr val="dk1"/>
              </a:buClr>
              <a:buSzPts val="1100"/>
              <a:buFont typeface="Arial"/>
              <a:buNone/>
            </a:pPr>
            <a:r>
              <a:rPr b="1" lang="en" sz="2700">
                <a:latin typeface="Bubbler One"/>
                <a:ea typeface="Bubbler One"/>
                <a:cs typeface="Bubbler One"/>
                <a:sym typeface="Bubbler One"/>
              </a:rPr>
              <a:t>-Dishwasher</a:t>
            </a:r>
            <a:endParaRPr b="1" sz="27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b="1" lang="en" sz="2700">
                <a:latin typeface="Bubbler One"/>
                <a:ea typeface="Bubbler One"/>
                <a:cs typeface="Bubbler One"/>
                <a:sym typeface="Bubbler One"/>
              </a:rPr>
              <a:t>-</a:t>
            </a:r>
            <a:r>
              <a:rPr b="1" lang="en" sz="2700">
                <a:latin typeface="Bubbler One"/>
                <a:ea typeface="Bubbler One"/>
                <a:cs typeface="Bubbler One"/>
                <a:sym typeface="Bubbler One"/>
              </a:rPr>
              <a:t>Vacuum</a:t>
            </a:r>
            <a:r>
              <a:rPr b="1" lang="en" sz="2700">
                <a:latin typeface="Bubbler One"/>
                <a:ea typeface="Bubbler One"/>
                <a:cs typeface="Bubbler One"/>
                <a:sym typeface="Bubbler One"/>
              </a:rPr>
              <a:t> Cleaner</a:t>
            </a:r>
            <a:endParaRPr b="1" sz="27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b="1" lang="en" sz="2700">
                <a:latin typeface="Bubbler One"/>
                <a:ea typeface="Bubbler One"/>
                <a:cs typeface="Bubbler One"/>
                <a:sym typeface="Bubbler One"/>
              </a:rPr>
              <a:t>-Washing Machine</a:t>
            </a:r>
            <a:endParaRPr b="1" sz="27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b="1" lang="en" sz="2700">
                <a:latin typeface="Bubbler One"/>
                <a:ea typeface="Bubbler One"/>
                <a:cs typeface="Bubbler One"/>
                <a:sym typeface="Bubbler One"/>
              </a:rPr>
              <a:t>-Drones</a:t>
            </a:r>
            <a:endParaRPr b="1" sz="2700">
              <a:latin typeface="Bubbler One"/>
              <a:ea typeface="Bubbler One"/>
              <a:cs typeface="Bubbler One"/>
              <a:sym typeface="Bubbler One"/>
            </a:endParaRPr>
          </a:p>
          <a:p>
            <a:pPr indent="0" lvl="0" marL="0" rtl="0" algn="ctr">
              <a:spcBef>
                <a:spcPts val="0"/>
              </a:spcBef>
              <a:spcAft>
                <a:spcPts val="0"/>
              </a:spcAft>
              <a:buClr>
                <a:schemeClr val="dk1"/>
              </a:buClr>
              <a:buSzPts val="1100"/>
              <a:buFont typeface="Arial"/>
              <a:buNone/>
            </a:pPr>
            <a:r>
              <a:rPr b="1" lang="en" sz="2700">
                <a:latin typeface="Bubbler One"/>
                <a:ea typeface="Bubbler One"/>
                <a:cs typeface="Bubbler One"/>
                <a:sym typeface="Bubbler One"/>
              </a:rPr>
              <a:t>-Robot Dogs</a:t>
            </a:r>
            <a:endParaRPr b="1" sz="2700">
              <a:latin typeface="Bubbler One"/>
              <a:ea typeface="Bubbler One"/>
              <a:cs typeface="Bubbler One"/>
              <a:sym typeface="Bubbler One"/>
            </a:endParaRPr>
          </a:p>
          <a:p>
            <a:pPr indent="0" lvl="0" marL="0" rtl="0" algn="l">
              <a:spcBef>
                <a:spcPts val="0"/>
              </a:spcBef>
              <a:spcAft>
                <a:spcPts val="0"/>
              </a:spcAft>
              <a:buNone/>
            </a:pPr>
            <a:r>
              <a:t/>
            </a:r>
            <a:endParaRPr sz="2200"/>
          </a:p>
        </p:txBody>
      </p:sp>
      <p:pic>
        <p:nvPicPr>
          <p:cNvPr id="217" name="Google Shape;217;p29"/>
          <p:cNvPicPr preferRelativeResize="0"/>
          <p:nvPr/>
        </p:nvPicPr>
        <p:blipFill rotWithShape="1">
          <a:blip r:embed="rId7">
            <a:alphaModFix/>
          </a:blip>
          <a:srcRect b="0" l="23059" r="0" t="0"/>
          <a:stretch/>
        </p:blipFill>
        <p:spPr>
          <a:xfrm>
            <a:off x="149350" y="678750"/>
            <a:ext cx="2320397" cy="20106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Robots---Virginia Tech</a:t>
            </a:r>
            <a:endParaRPr/>
          </a:p>
        </p:txBody>
      </p:sp>
      <p:pic>
        <p:nvPicPr>
          <p:cNvPr descr="The CHARLI series humanoid robot is developed as a research platform to study bipedal walking and autonomous behaviors for humanoid robots. It is designed to be ultra light weight (under 15 kgs) for safety and low cost. As the next generation of the CHARLI series humanoid robots, CHARLI-2 improves stability and speed in walking, intelligence and autonomy, and soccer playing skills. CHARLI-L2 is also designed to participate in the autonomous robot soccer competition, RoboCup, in the Adult size league.&#10;CHARLI-2 implements an impressive active stabilization strategy based on sensory feedback (filtered IMU angles, gyro rate readings and proprioception information based on joint encoders.) Stabilizing torques at the ankle joints are applied based on this information, and successful ly rejects external disturbances. CHARLI-2 is honored &quot;2011 Best Invention of the Year&quot; by Time magazine, won the Louis Vuitton Best Humanoid Award (a.k.a. Louis Vuitton Cup) at RoboCup 2011, and won First Place in AdultSize league for autonomous soccer at both RoboCup 2011 and RoboCup 2012 among many awards.&#10;&#10;And now...&#10;CHARLI does Gangnam Style..." id="223" name="Google Shape;223;p30" title="CHARLI Robot Gangnam Style">
            <a:hlinkClick r:id="rId3"/>
          </p:cNvPr>
          <p:cNvPicPr preferRelativeResize="0"/>
          <p:nvPr/>
        </p:nvPicPr>
        <p:blipFill>
          <a:blip r:embed="rId4">
            <a:alphaModFix/>
          </a:blip>
          <a:stretch>
            <a:fillRect/>
          </a:stretch>
        </p:blipFill>
        <p:spPr>
          <a:xfrm>
            <a:off x="4245450" y="1039400"/>
            <a:ext cx="4572000" cy="3429000"/>
          </a:xfrm>
          <a:prstGeom prst="rect">
            <a:avLst/>
          </a:prstGeom>
          <a:noFill/>
          <a:ln>
            <a:noFill/>
          </a:ln>
        </p:spPr>
      </p:pic>
      <p:pic>
        <p:nvPicPr>
          <p:cNvPr id="224" name="Google Shape;224;p30"/>
          <p:cNvPicPr preferRelativeResize="0"/>
          <p:nvPr/>
        </p:nvPicPr>
        <p:blipFill>
          <a:blip r:embed="rId5">
            <a:alphaModFix/>
          </a:blip>
          <a:stretch>
            <a:fillRect/>
          </a:stretch>
        </p:blipFill>
        <p:spPr>
          <a:xfrm>
            <a:off x="316594" y="1534769"/>
            <a:ext cx="1844350" cy="1382025"/>
          </a:xfrm>
          <a:prstGeom prst="rect">
            <a:avLst/>
          </a:prstGeom>
          <a:noFill/>
          <a:ln>
            <a:noFill/>
          </a:ln>
        </p:spPr>
      </p:pic>
      <p:pic>
        <p:nvPicPr>
          <p:cNvPr id="225" name="Google Shape;225;p30"/>
          <p:cNvPicPr preferRelativeResize="0"/>
          <p:nvPr/>
        </p:nvPicPr>
        <p:blipFill>
          <a:blip r:embed="rId6">
            <a:alphaModFix/>
          </a:blip>
          <a:stretch>
            <a:fillRect/>
          </a:stretch>
        </p:blipFill>
        <p:spPr>
          <a:xfrm>
            <a:off x="316602" y="2387225"/>
            <a:ext cx="1385150" cy="2081174"/>
          </a:xfrm>
          <a:prstGeom prst="rect">
            <a:avLst/>
          </a:prstGeom>
          <a:noFill/>
          <a:ln>
            <a:noFill/>
          </a:ln>
        </p:spPr>
      </p:pic>
      <p:pic>
        <p:nvPicPr>
          <p:cNvPr id="226" name="Google Shape;226;p30"/>
          <p:cNvPicPr preferRelativeResize="0"/>
          <p:nvPr/>
        </p:nvPicPr>
        <p:blipFill>
          <a:blip r:embed="rId7">
            <a:alphaModFix/>
          </a:blip>
          <a:stretch>
            <a:fillRect/>
          </a:stretch>
        </p:blipFill>
        <p:spPr>
          <a:xfrm>
            <a:off x="1954675" y="3261634"/>
            <a:ext cx="1844349" cy="1037441"/>
          </a:xfrm>
          <a:prstGeom prst="rect">
            <a:avLst/>
          </a:prstGeom>
          <a:noFill/>
          <a:ln>
            <a:noFill/>
          </a:ln>
        </p:spPr>
      </p:pic>
      <p:pic>
        <p:nvPicPr>
          <p:cNvPr id="227" name="Google Shape;227;p30"/>
          <p:cNvPicPr preferRelativeResize="0"/>
          <p:nvPr/>
        </p:nvPicPr>
        <p:blipFill>
          <a:blip r:embed="rId8">
            <a:alphaModFix/>
          </a:blip>
          <a:stretch>
            <a:fillRect/>
          </a:stretch>
        </p:blipFill>
        <p:spPr>
          <a:xfrm>
            <a:off x="2281013" y="1611008"/>
            <a:ext cx="1844351" cy="122956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231" name="Shape 231"/>
        <p:cNvGrpSpPr/>
        <p:nvPr/>
      </p:nvGrpSpPr>
      <p:grpSpPr>
        <a:xfrm>
          <a:off x="0" y="0"/>
          <a:ext cx="0" cy="0"/>
          <a:chOff x="0" y="0"/>
          <a:chExt cx="0" cy="0"/>
        </a:xfrm>
      </p:grpSpPr>
      <p:sp>
        <p:nvSpPr>
          <p:cNvPr id="232" name="Google Shape;232;p31"/>
          <p:cNvSpPr txBox="1"/>
          <p:nvPr>
            <p:ph type="title"/>
          </p:nvPr>
        </p:nvSpPr>
        <p:spPr>
          <a:xfrm>
            <a:off x="939525" y="0"/>
            <a:ext cx="7347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An Algorithm is...</a:t>
            </a:r>
            <a:endParaRPr b="1" sz="4200">
              <a:latin typeface="Source Code Pro"/>
              <a:ea typeface="Source Code Pro"/>
              <a:cs typeface="Source Code Pro"/>
              <a:sym typeface="Source Code Pro"/>
            </a:endParaRPr>
          </a:p>
        </p:txBody>
      </p:sp>
      <p:sp>
        <p:nvSpPr>
          <p:cNvPr id="233" name="Google Shape;233;p31"/>
          <p:cNvSpPr txBox="1"/>
          <p:nvPr/>
        </p:nvSpPr>
        <p:spPr>
          <a:xfrm>
            <a:off x="475500" y="775725"/>
            <a:ext cx="3965400" cy="37752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700">
                <a:latin typeface="Source Code Pro"/>
                <a:ea typeface="Source Code Pro"/>
                <a:cs typeface="Source Code Pro"/>
                <a:sym typeface="Source Code Pro"/>
              </a:rPr>
              <a:t>A set of instructions a machine can understand.</a:t>
            </a:r>
            <a:endParaRPr b="1" sz="2700">
              <a:latin typeface="Source Code Pro"/>
              <a:ea typeface="Source Code Pro"/>
              <a:cs typeface="Source Code Pro"/>
              <a:sym typeface="Source Code Pro"/>
            </a:endParaRPr>
          </a:p>
          <a:p>
            <a:pPr indent="457200" lvl="0" marL="0" rtl="0" algn="l">
              <a:spcBef>
                <a:spcPts val="0"/>
              </a:spcBef>
              <a:spcAft>
                <a:spcPts val="0"/>
              </a:spcAft>
              <a:buClr>
                <a:schemeClr val="dk1"/>
              </a:buClr>
              <a:buSzPts val="1100"/>
              <a:buFont typeface="Arial"/>
              <a:buNone/>
            </a:pPr>
            <a:r>
              <a:rPr lang="en" sz="2700">
                <a:latin typeface="Source Code Pro"/>
                <a:ea typeface="Source Code Pro"/>
                <a:cs typeface="Source Code Pro"/>
                <a:sym typeface="Source Code Pro"/>
              </a:rPr>
              <a:t>-Example: Google </a:t>
            </a:r>
            <a:endParaRPr sz="2700">
              <a:latin typeface="Source Code Pro"/>
              <a:ea typeface="Source Code Pro"/>
              <a:cs typeface="Source Code Pro"/>
              <a:sym typeface="Source Code Pro"/>
            </a:endParaRPr>
          </a:p>
          <a:p>
            <a:pPr indent="457200" lvl="0" marL="0" rtl="0" algn="l">
              <a:spcBef>
                <a:spcPts val="0"/>
              </a:spcBef>
              <a:spcAft>
                <a:spcPts val="0"/>
              </a:spcAft>
              <a:buClr>
                <a:schemeClr val="dk1"/>
              </a:buClr>
              <a:buSzPts val="1100"/>
              <a:buFont typeface="Arial"/>
              <a:buNone/>
            </a:pPr>
            <a:r>
              <a:rPr lang="en" sz="2700">
                <a:latin typeface="Source Code Pro"/>
                <a:ea typeface="Source Code Pro"/>
                <a:cs typeface="Source Code Pro"/>
                <a:sym typeface="Source Code Pro"/>
              </a:rPr>
              <a:t>Maps</a:t>
            </a:r>
            <a:endParaRPr sz="2700">
              <a:latin typeface="Source Code Pro"/>
              <a:ea typeface="Source Code Pro"/>
              <a:cs typeface="Source Code Pro"/>
              <a:sym typeface="Source Code Pro"/>
            </a:endParaRPr>
          </a:p>
          <a:p>
            <a:pPr indent="0" lvl="0" marL="0" rtl="0" algn="l">
              <a:spcBef>
                <a:spcPts val="0"/>
              </a:spcBef>
              <a:spcAft>
                <a:spcPts val="0"/>
              </a:spcAft>
              <a:buNone/>
            </a:pPr>
            <a:r>
              <a:t/>
            </a:r>
            <a:endParaRPr sz="2200"/>
          </a:p>
        </p:txBody>
      </p:sp>
      <p:pic>
        <p:nvPicPr>
          <p:cNvPr id="234" name="Google Shape;234;p31"/>
          <p:cNvPicPr preferRelativeResize="0"/>
          <p:nvPr/>
        </p:nvPicPr>
        <p:blipFill>
          <a:blip r:embed="rId3">
            <a:alphaModFix/>
          </a:blip>
          <a:stretch>
            <a:fillRect/>
          </a:stretch>
        </p:blipFill>
        <p:spPr>
          <a:xfrm>
            <a:off x="6516324" y="920388"/>
            <a:ext cx="1989828" cy="1327725"/>
          </a:xfrm>
          <a:prstGeom prst="rect">
            <a:avLst/>
          </a:prstGeom>
          <a:noFill/>
          <a:ln>
            <a:noFill/>
          </a:ln>
        </p:spPr>
      </p:pic>
      <p:pic>
        <p:nvPicPr>
          <p:cNvPr id="235" name="Google Shape;235;p31"/>
          <p:cNvPicPr preferRelativeResize="0"/>
          <p:nvPr/>
        </p:nvPicPr>
        <p:blipFill>
          <a:blip r:embed="rId4">
            <a:alphaModFix/>
          </a:blip>
          <a:stretch>
            <a:fillRect/>
          </a:stretch>
        </p:blipFill>
        <p:spPr>
          <a:xfrm>
            <a:off x="4988775" y="901350"/>
            <a:ext cx="1365824" cy="1365824"/>
          </a:xfrm>
          <a:prstGeom prst="rect">
            <a:avLst/>
          </a:prstGeom>
          <a:noFill/>
          <a:ln>
            <a:noFill/>
          </a:ln>
        </p:spPr>
      </p:pic>
      <p:sp>
        <p:nvSpPr>
          <p:cNvPr id="236" name="Google Shape;236;p31"/>
          <p:cNvSpPr txBox="1"/>
          <p:nvPr/>
        </p:nvSpPr>
        <p:spPr>
          <a:xfrm>
            <a:off x="4988775" y="2840750"/>
            <a:ext cx="3965400" cy="21111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393700" lvl="0" marL="914400" rtl="0" algn="l">
              <a:spcBef>
                <a:spcPts val="0"/>
              </a:spcBef>
              <a:spcAft>
                <a:spcPts val="0"/>
              </a:spcAft>
              <a:buSzPts val="2600"/>
              <a:buFont typeface="Courier New"/>
              <a:buAutoNum type="arabicPeriod"/>
            </a:pPr>
            <a:r>
              <a:rPr b="1" lang="en" sz="2600">
                <a:latin typeface="Courier New"/>
                <a:ea typeface="Courier New"/>
                <a:cs typeface="Courier New"/>
                <a:sym typeface="Courier New"/>
              </a:rPr>
              <a:t>Walk 10 Steps</a:t>
            </a:r>
            <a:endParaRPr b="1" sz="2600">
              <a:latin typeface="Courier New"/>
              <a:ea typeface="Courier New"/>
              <a:cs typeface="Courier New"/>
              <a:sym typeface="Courier New"/>
            </a:endParaRPr>
          </a:p>
          <a:p>
            <a:pPr indent="-393700" lvl="0" marL="914400" rtl="0" algn="l">
              <a:spcBef>
                <a:spcPts val="0"/>
              </a:spcBef>
              <a:spcAft>
                <a:spcPts val="0"/>
              </a:spcAft>
              <a:buSzPts val="2600"/>
              <a:buFont typeface="Courier New"/>
              <a:buAutoNum type="arabicPeriod"/>
            </a:pPr>
            <a:r>
              <a:rPr b="1" lang="en" sz="2600">
                <a:latin typeface="Courier New"/>
                <a:ea typeface="Courier New"/>
                <a:cs typeface="Courier New"/>
                <a:sym typeface="Courier New"/>
              </a:rPr>
              <a:t>Turn Left</a:t>
            </a:r>
            <a:endParaRPr b="1" sz="2600">
              <a:latin typeface="Courier New"/>
              <a:ea typeface="Courier New"/>
              <a:cs typeface="Courier New"/>
              <a:sym typeface="Courier New"/>
            </a:endParaRPr>
          </a:p>
          <a:p>
            <a:pPr indent="-393700" lvl="0" marL="914400" rtl="0" algn="l">
              <a:spcBef>
                <a:spcPts val="0"/>
              </a:spcBef>
              <a:spcAft>
                <a:spcPts val="0"/>
              </a:spcAft>
              <a:buSzPts val="2600"/>
              <a:buFont typeface="Courier New"/>
              <a:buAutoNum type="arabicPeriod"/>
            </a:pPr>
            <a:r>
              <a:rPr b="1" lang="en" sz="2600">
                <a:latin typeface="Courier New"/>
                <a:ea typeface="Courier New"/>
                <a:cs typeface="Courier New"/>
                <a:sym typeface="Courier New"/>
              </a:rPr>
              <a:t>Walk 10 Steps</a:t>
            </a:r>
            <a:endParaRPr b="1" sz="2600">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8FA1"/>
        </a:solidFill>
      </p:bgPr>
    </p:bg>
    <p:spTree>
      <p:nvGrpSpPr>
        <p:cNvPr id="240" name="Shape 240"/>
        <p:cNvGrpSpPr/>
        <p:nvPr/>
      </p:nvGrpSpPr>
      <p:grpSpPr>
        <a:xfrm>
          <a:off x="0" y="0"/>
          <a:ext cx="0" cy="0"/>
          <a:chOff x="0" y="0"/>
          <a:chExt cx="0" cy="0"/>
        </a:xfrm>
      </p:grpSpPr>
      <p:sp>
        <p:nvSpPr>
          <p:cNvPr id="241" name="Google Shape;241;p32"/>
          <p:cNvSpPr txBox="1"/>
          <p:nvPr>
            <p:ph type="title"/>
          </p:nvPr>
        </p:nvSpPr>
        <p:spPr>
          <a:xfrm>
            <a:off x="939525" y="0"/>
            <a:ext cx="7347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latin typeface="Source Code Pro"/>
                <a:ea typeface="Source Code Pro"/>
                <a:cs typeface="Source Code Pro"/>
                <a:sym typeface="Source Code Pro"/>
              </a:rPr>
              <a:t>Double Delivery</a:t>
            </a:r>
            <a:endParaRPr b="1" sz="4200">
              <a:latin typeface="Source Code Pro"/>
              <a:ea typeface="Source Code Pro"/>
              <a:cs typeface="Source Code Pro"/>
              <a:sym typeface="Source Code Pro"/>
            </a:endParaRPr>
          </a:p>
        </p:txBody>
      </p:sp>
      <p:sp>
        <p:nvSpPr>
          <p:cNvPr id="242" name="Google Shape;242;p32"/>
          <p:cNvSpPr txBox="1"/>
          <p:nvPr/>
        </p:nvSpPr>
        <p:spPr>
          <a:xfrm>
            <a:off x="252750" y="920400"/>
            <a:ext cx="4464000" cy="3825300"/>
          </a:xfrm>
          <a:prstGeom prst="rect">
            <a:avLst/>
          </a:prstGeom>
          <a:solidFill>
            <a:srgbClr val="CFE2F3"/>
          </a:solidFill>
          <a:ln cap="flat" cmpd="sng" w="38100">
            <a:solidFill>
              <a:srgbClr val="20124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700">
                <a:latin typeface="Source Code Pro"/>
                <a:ea typeface="Source Code Pro"/>
                <a:cs typeface="Source Code Pro"/>
                <a:sym typeface="Source Code Pro"/>
              </a:rPr>
              <a:t>Challenge yourself - Can you program these robots to complete their delivery? </a:t>
            </a:r>
            <a:endParaRPr b="1" sz="27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t/>
            </a:r>
            <a:endParaRPr b="1" sz="27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900">
                <a:latin typeface="Bubbler One"/>
                <a:ea typeface="Bubbler One"/>
                <a:cs typeface="Bubbler One"/>
                <a:sym typeface="Bubbler One"/>
              </a:rPr>
              <a:t>How many levels can you beat???</a:t>
            </a:r>
            <a:endParaRPr sz="1900">
              <a:latin typeface="Bubbler One"/>
              <a:ea typeface="Bubbler One"/>
              <a:cs typeface="Bubbler One"/>
              <a:sym typeface="Bubbler One"/>
            </a:endParaRPr>
          </a:p>
          <a:p>
            <a:pPr indent="0" lvl="0" marL="0" rtl="0" algn="l">
              <a:spcBef>
                <a:spcPts val="0"/>
              </a:spcBef>
              <a:spcAft>
                <a:spcPts val="0"/>
              </a:spcAft>
              <a:buClr>
                <a:schemeClr val="dk1"/>
              </a:buClr>
              <a:buSzPts val="1100"/>
              <a:buFont typeface="Arial"/>
              <a:buNone/>
            </a:pPr>
            <a:r>
              <a:rPr lang="en" sz="1900">
                <a:latin typeface="Bubbler One"/>
                <a:ea typeface="Bubbler One"/>
                <a:cs typeface="Bubbler One"/>
                <a:sym typeface="Bubbler One"/>
              </a:rPr>
              <a:t>Remember, a robot only knows what we tell it! A robot can only follow the </a:t>
            </a:r>
            <a:r>
              <a:rPr b="1" lang="en" sz="1900">
                <a:latin typeface="Bubbler One"/>
                <a:ea typeface="Bubbler One"/>
                <a:cs typeface="Bubbler One"/>
                <a:sym typeface="Bubbler One"/>
              </a:rPr>
              <a:t>algorithms</a:t>
            </a:r>
            <a:r>
              <a:rPr lang="en" sz="1900">
                <a:latin typeface="Bubbler One"/>
                <a:ea typeface="Bubbler One"/>
                <a:cs typeface="Bubbler One"/>
                <a:sym typeface="Bubbler One"/>
              </a:rPr>
              <a:t> it has been given.</a:t>
            </a:r>
            <a:endParaRPr sz="1900">
              <a:latin typeface="Bubbler One"/>
              <a:ea typeface="Bubbler One"/>
              <a:cs typeface="Bubbler One"/>
              <a:sym typeface="Bubbler One"/>
            </a:endParaRPr>
          </a:p>
          <a:p>
            <a:pPr indent="0" lvl="0" marL="0" rtl="0" algn="l">
              <a:spcBef>
                <a:spcPts val="0"/>
              </a:spcBef>
              <a:spcAft>
                <a:spcPts val="0"/>
              </a:spcAft>
              <a:buNone/>
            </a:pPr>
            <a:r>
              <a:t/>
            </a:r>
            <a:endParaRPr sz="2200"/>
          </a:p>
        </p:txBody>
      </p:sp>
      <p:pic>
        <p:nvPicPr>
          <p:cNvPr id="243" name="Google Shape;243;p32">
            <a:hlinkClick r:id="rId3"/>
          </p:cNvPr>
          <p:cNvPicPr preferRelativeResize="0"/>
          <p:nvPr/>
        </p:nvPicPr>
        <p:blipFill>
          <a:blip r:embed="rId4">
            <a:alphaModFix/>
          </a:blip>
          <a:stretch>
            <a:fillRect/>
          </a:stretch>
        </p:blipFill>
        <p:spPr>
          <a:xfrm>
            <a:off x="5086451" y="785500"/>
            <a:ext cx="3362950" cy="4200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